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352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30622-C27D-4DB4-830C-FDD7C8D443C3}" type="datetimeFigureOut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89159-CF43-442A-B78E-8D0B90B3F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4E46-D9BD-4372-B6AF-C7B474AAB6EF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1E52-3C53-4E3D-BD24-08FE82072A38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BEE4-6CEB-49AC-8C49-6320A13E5146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DA76-1A9A-4C0C-A9CC-57418AAA8B5F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9047-2D80-4C29-B6F3-65E09D149414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52EC-22D5-4384-B0FC-3EFF42244F32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A153-2712-4C4C-9FF0-0190A847B334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71CC-48E8-4D6C-931F-3C8A2D90319A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9463-7568-43FD-B8DA-56F6BDDA2D98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C168-83FC-4394-8AE8-85DB1093823F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9334-C4B7-488E-9B69-992F5C1AADEB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B9F70-CED6-4928-A06C-E55C274AC2BD}" type="datetime1">
              <a:rPr lang="ko-KR" altLang="en-US" smtClean="0"/>
              <a:pPr/>
              <a:t>2013-06-26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5F5E-559A-43A7-BD62-0B15E57BAC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ayat.co.kr/main/request" TargetMode="External"/><Relationship Id="rId5" Type="http://schemas.openxmlformats.org/officeDocument/2006/relationships/hyperlink" Target="https://www.payat.co.kr/" TargetMode="External"/><Relationship Id="rId4" Type="http://schemas.openxmlformats.org/officeDocument/2006/relationships/hyperlink" Target="http://www.payat.co.k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818" y="212660"/>
            <a:ext cx="1390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직선 연결선 3"/>
          <p:cNvCxnSpPr/>
          <p:nvPr/>
        </p:nvCxnSpPr>
        <p:spPr>
          <a:xfrm>
            <a:off x="0" y="611560"/>
            <a:ext cx="6858000" cy="0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8640" y="1431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페이앳</a:t>
            </a:r>
            <a:r>
              <a:rPr lang="ko-KR" altLang="en-US" dirty="0" smtClean="0"/>
              <a:t> 이용 매뉴얼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2656" y="755576"/>
            <a:ext cx="1944216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/>
              <a:t>계약절</a:t>
            </a:r>
            <a:r>
              <a:rPr lang="ko-KR" altLang="en-US" sz="1400" b="1" dirty="0"/>
              <a:t>차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282" y="1207370"/>
            <a:ext cx="6039290" cy="428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3295228" y="1225595"/>
            <a:ext cx="648072" cy="3220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24898" y="2377723"/>
            <a:ext cx="1242138" cy="32362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" y="5724128"/>
            <a:ext cx="6090430" cy="178510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en-US" altLang="ko-KR" sz="1000" dirty="0" smtClean="0">
                <a:hlinkClick r:id="rId4"/>
              </a:rPr>
              <a:t>www.payat.co.kr</a:t>
            </a:r>
            <a:r>
              <a:rPr lang="ko-KR" altLang="en-US" sz="1000" dirty="0" smtClean="0"/>
              <a:t>에서 서비스 신청 클릭</a:t>
            </a:r>
            <a:endParaRPr lang="en-US" altLang="ko-KR" sz="10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smtClean="0"/>
              <a:t>신청은 </a:t>
            </a:r>
            <a:r>
              <a:rPr lang="en-US" altLang="ko-KR" sz="1000" dirty="0" smtClean="0"/>
              <a:t>2</a:t>
            </a:r>
            <a:r>
              <a:rPr lang="ko-KR" altLang="en-US" sz="1000" dirty="0" smtClean="0"/>
              <a:t>단계로 진행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반드시 두 단계가 완료되어야 함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- </a:t>
            </a:r>
            <a:r>
              <a:rPr lang="ko-KR" altLang="en-US" sz="1000" dirty="0" err="1" smtClean="0"/>
              <a:t>페이앳</a:t>
            </a:r>
            <a:r>
              <a:rPr lang="ko-KR" altLang="en-US" sz="1000" dirty="0" smtClean="0"/>
              <a:t> 회원가입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웹</a:t>
            </a:r>
            <a:r>
              <a:rPr lang="en-US" altLang="ko-KR" sz="1000" dirty="0" smtClean="0"/>
              <a:t>/</a:t>
            </a:r>
            <a:r>
              <a:rPr lang="ko-KR" altLang="en-US" sz="1000" dirty="0" err="1" smtClean="0"/>
              <a:t>앱상으로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로그인이</a:t>
            </a:r>
            <a:r>
              <a:rPr lang="ko-KR" altLang="en-US" sz="1000" dirty="0" smtClean="0"/>
              <a:t> 가능 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카드결제 이용 불가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r>
              <a:rPr lang="en-US" altLang="ko-KR" sz="1000" dirty="0" smtClean="0"/>
              <a:t>- </a:t>
            </a:r>
            <a:r>
              <a:rPr lang="ko-KR" altLang="en-US" sz="1000" dirty="0" smtClean="0"/>
              <a:t>카</a:t>
            </a:r>
            <a:r>
              <a:rPr lang="ko-KR" altLang="en-US" sz="1000" dirty="0" smtClean="0">
                <a:sym typeface="Wingdings" pitchFamily="2" charset="2"/>
              </a:rPr>
              <a:t>드심사신청하기</a:t>
            </a:r>
            <a:r>
              <a:rPr lang="en-US" altLang="ko-KR" sz="1000" dirty="0" smtClean="0">
                <a:sym typeface="Wingdings" pitchFamily="2" charset="2"/>
              </a:rPr>
              <a:t>: </a:t>
            </a:r>
            <a:r>
              <a:rPr lang="ko-KR" altLang="en-US" sz="1000" dirty="0" smtClean="0">
                <a:sym typeface="Wingdings" pitchFamily="2" charset="2"/>
              </a:rPr>
              <a:t>카드심사를 위한 사업자 정보 입력</a:t>
            </a:r>
            <a:endParaRPr lang="en-US" altLang="ko-KR" sz="1000" dirty="0" smtClean="0"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smtClean="0">
                <a:sym typeface="Wingdings" pitchFamily="2" charset="2"/>
              </a:rPr>
              <a:t>보증보험 신청하기</a:t>
            </a:r>
            <a:r>
              <a:rPr lang="en-US" altLang="ko-KR" sz="1000" dirty="0" smtClean="0">
                <a:sym typeface="Wingdings" pitchFamily="2" charset="2"/>
              </a:rPr>
              <a:t>: </a:t>
            </a:r>
            <a:r>
              <a:rPr lang="ko-KR" altLang="en-US" sz="1000" dirty="0" smtClean="0">
                <a:sym typeface="Wingdings" pitchFamily="2" charset="2"/>
              </a:rPr>
              <a:t>한도 비례하려 보증보험 신청</a:t>
            </a:r>
            <a:r>
              <a:rPr lang="en-US" altLang="ko-KR" sz="1000" dirty="0" smtClean="0">
                <a:sym typeface="Wingdings" pitchFamily="2" charset="2"/>
              </a:rPr>
              <a:t>(</a:t>
            </a:r>
            <a:r>
              <a:rPr lang="ko-KR" altLang="en-US" sz="1000" dirty="0" smtClean="0">
                <a:sym typeface="Wingdings" pitchFamily="2" charset="2"/>
              </a:rPr>
              <a:t>기본 </a:t>
            </a:r>
            <a:r>
              <a:rPr lang="en-US" altLang="ko-KR" sz="1000" dirty="0" smtClean="0">
                <a:sym typeface="Wingdings" pitchFamily="2" charset="2"/>
              </a:rPr>
              <a:t>300</a:t>
            </a:r>
            <a:r>
              <a:rPr lang="ko-KR" altLang="en-US" sz="1000" dirty="0" smtClean="0">
                <a:sym typeface="Wingdings" pitchFamily="2" charset="2"/>
              </a:rPr>
              <a:t>만원</a:t>
            </a:r>
            <a:r>
              <a:rPr lang="en-US" altLang="ko-KR" sz="1000" dirty="0" smtClean="0">
                <a:sym typeface="Wingdings" pitchFamily="2" charset="2"/>
              </a:rPr>
              <a:t>)</a:t>
            </a: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smtClean="0">
                <a:sym typeface="Wingdings" pitchFamily="2" charset="2"/>
              </a:rPr>
              <a:t>필요서류 다운로드</a:t>
            </a:r>
            <a:r>
              <a:rPr lang="en-US" altLang="ko-KR" sz="1000" dirty="0" smtClean="0">
                <a:sym typeface="Wingdings" pitchFamily="2" charset="2"/>
              </a:rPr>
              <a:t>: </a:t>
            </a:r>
            <a:r>
              <a:rPr lang="ko-KR" altLang="en-US" sz="1000" dirty="0" smtClean="0">
                <a:sym typeface="Wingdings" pitchFamily="2" charset="2"/>
              </a:rPr>
              <a:t>계약서 다운 </a:t>
            </a:r>
            <a:r>
              <a:rPr lang="en-US" altLang="ko-KR" sz="1000" dirty="0" smtClean="0">
                <a:sym typeface="Wingdings" pitchFamily="2" charset="2"/>
              </a:rPr>
              <a:t> </a:t>
            </a:r>
            <a:r>
              <a:rPr lang="ko-KR" altLang="en-US" sz="1000" dirty="0" smtClean="0">
                <a:sym typeface="Wingdings" pitchFamily="2" charset="2"/>
              </a:rPr>
              <a:t>작성 </a:t>
            </a:r>
            <a:r>
              <a:rPr lang="en-US" altLang="ko-KR" sz="1000" dirty="0" smtClean="0">
                <a:sym typeface="Wingdings" pitchFamily="2" charset="2"/>
              </a:rPr>
              <a:t> </a:t>
            </a:r>
            <a:r>
              <a:rPr lang="ko-KR" altLang="en-US" sz="1000" dirty="0" smtClean="0">
                <a:sym typeface="Wingdings" pitchFamily="2" charset="2"/>
              </a:rPr>
              <a:t>첨부서류와 함께 발송</a:t>
            </a:r>
            <a:endParaRPr lang="en-US" altLang="ko-KR" sz="1000" dirty="0" smtClean="0"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smtClean="0">
                <a:sym typeface="Wingdings" pitchFamily="2" charset="2"/>
              </a:rPr>
              <a:t>리더기 주문하기</a:t>
            </a:r>
            <a:r>
              <a:rPr lang="en-US" altLang="ko-KR" sz="1000" dirty="0" smtClean="0">
                <a:sym typeface="Wingdings" pitchFamily="2" charset="2"/>
              </a:rPr>
              <a:t>: </a:t>
            </a:r>
            <a:r>
              <a:rPr lang="ko-KR" altLang="en-US" sz="1000" dirty="0" smtClean="0">
                <a:sym typeface="Wingdings" pitchFamily="2" charset="2"/>
              </a:rPr>
              <a:t>로그인 후 이용 가능한 페이지</a:t>
            </a:r>
            <a:r>
              <a:rPr lang="en-US" altLang="ko-KR" sz="1000" dirty="0" smtClean="0">
                <a:sym typeface="Wingdings" pitchFamily="2" charset="2"/>
              </a:rPr>
              <a:t/>
            </a:r>
            <a:br>
              <a:rPr lang="en-US" altLang="ko-KR" sz="1000" dirty="0" smtClean="0">
                <a:sym typeface="Wingdings" pitchFamily="2" charset="2"/>
              </a:rPr>
            </a:br>
            <a:r>
              <a:rPr lang="en-US" altLang="ko-KR" sz="1000" dirty="0" smtClean="0">
                <a:sym typeface="Wingdings" pitchFamily="2" charset="2"/>
              </a:rPr>
              <a:t> - </a:t>
            </a:r>
            <a:r>
              <a:rPr lang="ko-KR" altLang="en-US" sz="1000" dirty="0" smtClean="0">
                <a:sym typeface="Wingdings" pitchFamily="2" charset="2"/>
              </a:rPr>
              <a:t>필요한 수량만큼 리더기 주문</a:t>
            </a:r>
            <a:endParaRPr lang="en-US" altLang="ko-KR" sz="1000" dirty="0" smtClean="0"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smtClean="0">
                <a:sym typeface="Wingdings" pitchFamily="2" charset="2"/>
              </a:rPr>
              <a:t>리더수령</a:t>
            </a:r>
            <a:endParaRPr lang="en-US" altLang="ko-KR" sz="1000" dirty="0" smtClean="0"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err="1" smtClean="0">
                <a:sym typeface="Wingdings" pitchFamily="2" charset="2"/>
              </a:rPr>
              <a:t>페이앳</a:t>
            </a:r>
            <a:r>
              <a:rPr lang="ko-KR" altLang="en-US" sz="1000" dirty="0" smtClean="0">
                <a:sym typeface="Wingdings" pitchFamily="2" charset="2"/>
              </a:rPr>
              <a:t> </a:t>
            </a:r>
            <a:r>
              <a:rPr lang="ko-KR" altLang="en-US" sz="1000" dirty="0" err="1" smtClean="0">
                <a:sym typeface="Wingdings" pitchFamily="2" charset="2"/>
              </a:rPr>
              <a:t>앱</a:t>
            </a:r>
            <a:r>
              <a:rPr lang="ko-KR" altLang="en-US" sz="1000" dirty="0" smtClean="0">
                <a:sym typeface="Wingdings" pitchFamily="2" charset="2"/>
              </a:rPr>
              <a:t> 설치</a:t>
            </a:r>
            <a:endParaRPr lang="en-US" altLang="ko-KR" sz="1000" dirty="0" smtClean="0"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000" dirty="0" err="1" smtClean="0">
                <a:sym typeface="Wingdings" pitchFamily="2" charset="2"/>
              </a:rPr>
              <a:t>페이앳</a:t>
            </a:r>
            <a:r>
              <a:rPr lang="ko-KR" altLang="en-US" sz="1000" dirty="0" smtClean="0">
                <a:sym typeface="Wingdings" pitchFamily="2" charset="2"/>
              </a:rPr>
              <a:t> 서비스 오픈</a:t>
            </a:r>
            <a:r>
              <a:rPr lang="en-US" altLang="ko-KR" sz="1000" dirty="0" smtClean="0">
                <a:sym typeface="Wingdings" pitchFamily="2" charset="2"/>
              </a:rPr>
              <a:t>: </a:t>
            </a:r>
            <a:r>
              <a:rPr lang="ko-KR" altLang="en-US" sz="1000" dirty="0" err="1" smtClean="0">
                <a:sym typeface="Wingdings" pitchFamily="2" charset="2"/>
              </a:rPr>
              <a:t>페이앳</a:t>
            </a:r>
            <a:r>
              <a:rPr lang="ko-KR" altLang="en-US" sz="1000" dirty="0" smtClean="0">
                <a:sym typeface="Wingdings" pitchFamily="2" charset="2"/>
              </a:rPr>
              <a:t> 서비스 이용 가능</a:t>
            </a:r>
            <a:endParaRPr lang="en-US" altLang="ko-KR" sz="1000" dirty="0" smtClean="0">
              <a:sym typeface="Wingdings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7196" y="1187624"/>
            <a:ext cx="293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①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0893" y="4261473"/>
            <a:ext cx="293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②</a:t>
            </a:r>
            <a:endParaRPr lang="ko-KR" altLang="en-US" sz="1200" dirty="0"/>
          </a:p>
        </p:txBody>
      </p:sp>
      <p:sp>
        <p:nvSpPr>
          <p:cNvPr id="14" name="직사각형 13"/>
          <p:cNvSpPr/>
          <p:nvPr/>
        </p:nvSpPr>
        <p:spPr>
          <a:xfrm>
            <a:off x="270892" y="4777616"/>
            <a:ext cx="275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③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270892" y="5002148"/>
            <a:ext cx="230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④</a:t>
            </a:r>
            <a:endParaRPr lang="ko-KR" altLang="en-US" sz="1200" dirty="0"/>
          </a:p>
        </p:txBody>
      </p:sp>
      <p:sp>
        <p:nvSpPr>
          <p:cNvPr id="16" name="직사각형 15"/>
          <p:cNvSpPr/>
          <p:nvPr/>
        </p:nvSpPr>
        <p:spPr>
          <a:xfrm>
            <a:off x="270892" y="5221580"/>
            <a:ext cx="275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⑤</a:t>
            </a:r>
            <a:endParaRPr lang="ko-KR" alt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" y="7683370"/>
            <a:ext cx="270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</a:t>
            </a:r>
            <a:r>
              <a:rPr lang="ko-KR" altLang="en-US" sz="1200" b="1" dirty="0" smtClean="0"/>
              <a:t>계약 신청</a:t>
            </a:r>
            <a:r>
              <a:rPr lang="en-US" altLang="ko-KR" sz="1200" b="1" dirty="0" smtClean="0"/>
              <a:t>]</a:t>
            </a:r>
            <a:r>
              <a:rPr lang="ko-KR" altLang="en-US" sz="1200" b="1" dirty="0"/>
              <a:t> </a:t>
            </a:r>
            <a:r>
              <a:rPr lang="en-US" altLang="ko-KR" sz="1200" b="1" dirty="0" smtClean="0"/>
              <a:t>step</a:t>
            </a:r>
            <a:r>
              <a:rPr lang="ko-KR" altLang="en-US" sz="1200" b="1" dirty="0" smtClean="0"/>
              <a:t>별 페이지</a:t>
            </a:r>
            <a:endParaRPr lang="ko-KR" altLang="en-US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42900" y="8050450"/>
            <a:ext cx="3960440" cy="55399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000" dirty="0" smtClean="0"/>
              <a:t> </a:t>
            </a:r>
            <a:r>
              <a:rPr lang="ko-KR" altLang="en-US" sz="1000" dirty="0" err="1" smtClean="0"/>
              <a:t>페이앳</a:t>
            </a:r>
            <a:r>
              <a:rPr lang="ko-KR" altLang="en-US" sz="1000" dirty="0" smtClean="0"/>
              <a:t> 홈페이지</a:t>
            </a:r>
            <a:r>
              <a:rPr lang="en-US" altLang="ko-KR" sz="1000" dirty="0" smtClean="0"/>
              <a:t>: </a:t>
            </a:r>
            <a:r>
              <a:rPr lang="en-US" altLang="ko-KR" sz="1000" dirty="0" smtClean="0">
                <a:hlinkClick r:id="rId5"/>
              </a:rPr>
              <a:t>https://www.payat.co.kr/</a:t>
            </a:r>
            <a:endParaRPr lang="en-US" altLang="ko-KR" sz="1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000" dirty="0"/>
              <a:t> </a:t>
            </a:r>
            <a:r>
              <a:rPr lang="ko-KR" altLang="en-US" sz="1000" dirty="0" err="1" smtClean="0"/>
              <a:t>페이앳</a:t>
            </a:r>
            <a:r>
              <a:rPr lang="ko-KR" altLang="en-US" sz="1000" dirty="0" smtClean="0"/>
              <a:t> 신청 페이지</a:t>
            </a:r>
            <a:r>
              <a:rPr lang="en-US" altLang="ko-KR" sz="1000" dirty="0" smtClean="0"/>
              <a:t>: </a:t>
            </a:r>
            <a:r>
              <a:rPr lang="en-US" altLang="ko-KR" sz="1000" dirty="0" smtClean="0">
                <a:hlinkClick r:id="rId6"/>
              </a:rPr>
              <a:t>https://www.payat.co.kr/main/request</a:t>
            </a:r>
            <a:endParaRPr lang="en-US" altLang="ko-KR" sz="1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000" dirty="0" smtClean="0"/>
              <a:t> </a:t>
            </a:r>
            <a:r>
              <a:rPr lang="ko-KR" altLang="en-US" sz="1000" dirty="0" smtClean="0"/>
              <a:t>보증보험 신청 페이지</a:t>
            </a:r>
            <a:r>
              <a:rPr lang="en-US" altLang="ko-KR" sz="1000" dirty="0" smtClean="0"/>
              <a:t>: </a:t>
            </a:r>
            <a:r>
              <a:rPr lang="en-US" altLang="ko-KR" sz="1000" dirty="0" smtClean="0">
                <a:hlinkClick r:id="rId6"/>
              </a:rPr>
              <a:t>http</a:t>
            </a:r>
            <a:r>
              <a:rPr lang="en-US" altLang="ko-KR" sz="1000" dirty="0">
                <a:hlinkClick r:id="rId6"/>
              </a:rPr>
              <a:t>://www.sgia.co.kr/aegis/index.php</a:t>
            </a:r>
            <a:endParaRPr lang="ko-KR" altLang="en-US" sz="1000" dirty="0">
              <a:hlinkClick r:id="rId6"/>
            </a:endParaRPr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>
          <a:xfrm>
            <a:off x="4997152" y="8475134"/>
            <a:ext cx="1600200" cy="486833"/>
          </a:xfrm>
        </p:spPr>
        <p:txBody>
          <a:bodyPr/>
          <a:lstStyle/>
          <a:p>
            <a:fld id="{11685F5E-559A-43A7-BD62-0B15E57BAC2B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818" y="212660"/>
            <a:ext cx="1390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2</a:t>
            </a:fld>
            <a:endParaRPr lang="ko-KR" altLang="en-US"/>
          </a:p>
        </p:txBody>
      </p:sp>
      <p:cxnSp>
        <p:nvCxnSpPr>
          <p:cNvPr id="22" name="직선 연결선 21"/>
          <p:cNvCxnSpPr/>
          <p:nvPr/>
        </p:nvCxnSpPr>
        <p:spPr>
          <a:xfrm>
            <a:off x="0" y="611560"/>
            <a:ext cx="6858000" cy="0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8640" y="1431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페이앳</a:t>
            </a:r>
            <a:r>
              <a:rPr lang="ko-KR" altLang="en-US" dirty="0" smtClean="0"/>
              <a:t> 이용 매뉴얼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32656" y="755576"/>
            <a:ext cx="2016224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err="1" smtClean="0"/>
              <a:t>앱</a:t>
            </a:r>
            <a:r>
              <a:rPr lang="en-US" altLang="ko-KR" sz="1400" b="1" dirty="0" smtClean="0"/>
              <a:t>(APP)</a:t>
            </a:r>
            <a:r>
              <a:rPr lang="ko-KR" altLang="en-US" sz="1400" b="1" dirty="0" smtClean="0"/>
              <a:t>사용방법</a:t>
            </a:r>
            <a:endParaRPr lang="ko-KR" alt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60648" y="1331640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200" dirty="0" err="1" smtClean="0"/>
              <a:t>앱</a:t>
            </a:r>
            <a:r>
              <a:rPr lang="en-US" altLang="ko-KR" sz="1200" dirty="0" smtClean="0"/>
              <a:t>(APP)</a:t>
            </a:r>
            <a:r>
              <a:rPr lang="ko-KR" altLang="en-US" sz="1200" dirty="0" smtClean="0"/>
              <a:t>다운로드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아이튠즈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/ </a:t>
            </a:r>
            <a:r>
              <a:rPr lang="ko-KR" altLang="en-US" sz="1200" dirty="0" err="1" smtClean="0"/>
              <a:t>안드로이드</a:t>
            </a:r>
            <a:r>
              <a:rPr lang="ko-KR" altLang="en-US" sz="1200" dirty="0" smtClean="0"/>
              <a:t> 플레이 스토어에서 </a:t>
            </a:r>
            <a:r>
              <a:rPr lang="en-US" altLang="ko-KR" sz="1200" dirty="0" smtClean="0"/>
              <a:t>“</a:t>
            </a:r>
            <a:r>
              <a:rPr lang="ko-KR" altLang="en-US" sz="1200" dirty="0" err="1" smtClean="0"/>
              <a:t>페이앳</a:t>
            </a:r>
            <a:r>
              <a:rPr lang="ko-KR" altLang="en-US" sz="1200" dirty="0" smtClean="0"/>
              <a:t> 검색</a:t>
            </a:r>
            <a:r>
              <a:rPr lang="en-US" altLang="ko-KR" sz="1200" dirty="0" smtClean="0"/>
              <a:t>”</a:t>
            </a:r>
            <a:endParaRPr lang="en-US" altLang="ko-KR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60648" y="1630705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ko-KR" altLang="en-US" sz="1200" dirty="0" err="1" smtClean="0"/>
              <a:t>앱</a:t>
            </a:r>
            <a:r>
              <a:rPr lang="en-US" altLang="ko-KR" sz="1200" dirty="0" smtClean="0"/>
              <a:t> (APP)</a:t>
            </a:r>
            <a:r>
              <a:rPr lang="ko-KR" altLang="en-US" sz="1200" dirty="0" smtClean="0"/>
              <a:t> 로그인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페이앳에</a:t>
            </a:r>
            <a:r>
              <a:rPr lang="ko-KR" altLang="en-US" sz="1200" dirty="0" smtClean="0"/>
              <a:t> 가입된 아이디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비밀번호로 로그인</a:t>
            </a:r>
            <a:endParaRPr lang="en-US" altLang="ko-KR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60648" y="1918737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ko-KR" altLang="en-US" sz="1200" dirty="0" smtClean="0"/>
              <a:t>카드결</a:t>
            </a:r>
            <a:r>
              <a:rPr lang="ko-KR" altLang="en-US" sz="1200" dirty="0"/>
              <a:t>제</a:t>
            </a:r>
            <a:endParaRPr lang="en-US" altLang="ko-KR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688" y="5584783"/>
            <a:ext cx="1441313" cy="272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8880" y="4669559"/>
            <a:ext cx="1512168" cy="364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548680" y="2195736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200" dirty="0" smtClean="0"/>
              <a:t>카드결제 클릭</a:t>
            </a:r>
            <a:endParaRPr lang="en-US" altLang="ko-KR" sz="12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200" dirty="0" smtClean="0"/>
              <a:t>결제금액 입력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직접입력 또는 상품목록에서 클릭</a:t>
            </a:r>
            <a:endParaRPr lang="en-US" altLang="ko-KR" sz="12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200" dirty="0" smtClean="0"/>
              <a:t>카드결제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리더 장착 </a:t>
            </a:r>
            <a:r>
              <a:rPr lang="en-US" altLang="ko-KR" sz="1200" dirty="0" smtClean="0">
                <a:sym typeface="Wingdings" pitchFamily="2" charset="2"/>
              </a:rPr>
              <a:t> </a:t>
            </a:r>
            <a:r>
              <a:rPr lang="ko-KR" altLang="en-US" sz="1200" dirty="0" smtClean="0">
                <a:sym typeface="Wingdings" pitchFamily="2" charset="2"/>
              </a:rPr>
              <a:t>장치인식완료 후 </a:t>
            </a:r>
            <a:r>
              <a:rPr lang="ko-KR" altLang="en-US" sz="1200" dirty="0" err="1" smtClean="0">
                <a:sym typeface="Wingdings" pitchFamily="2" charset="2"/>
              </a:rPr>
              <a:t>카드리딩</a:t>
            </a:r>
            <a:r>
              <a:rPr lang="en-US" altLang="ko-KR" sz="1200" dirty="0" smtClean="0">
                <a:sym typeface="Wingdings" pitchFamily="2" charset="2"/>
              </a:rPr>
              <a:t/>
            </a:r>
            <a:br>
              <a:rPr lang="en-US" altLang="ko-KR" sz="1200" dirty="0" smtClean="0">
                <a:sym typeface="Wingdings" pitchFamily="2" charset="2"/>
              </a:rPr>
            </a:b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※ 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주의사항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 - 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카드 </a:t>
            </a:r>
            <a:r>
              <a:rPr lang="ko-KR" altLang="en-US" sz="1200" b="1" dirty="0" err="1" smtClean="0">
                <a:solidFill>
                  <a:srgbClr val="FF0000"/>
                </a:solidFill>
                <a:sym typeface="Wingdings" pitchFamily="2" charset="2"/>
              </a:rPr>
              <a:t>리딩은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 화살표 방향으로 카드의 끝까지 읽혀주세요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 - 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리더 </a:t>
            </a:r>
            <a:r>
              <a:rPr lang="ko-KR" altLang="en-US" sz="1200" b="1" dirty="0" err="1" smtClean="0">
                <a:solidFill>
                  <a:srgbClr val="FF0000"/>
                </a:solidFill>
                <a:sym typeface="Wingdings" pitchFamily="2" charset="2"/>
              </a:rPr>
              <a:t>뒷편을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 집게 손가락으로 받쳐 고정될 수 있게 해주세요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 - </a:t>
            </a:r>
            <a:r>
              <a:rPr lang="ko-KR" altLang="en-US" sz="1200" b="1" dirty="0" err="1" smtClean="0">
                <a:solidFill>
                  <a:srgbClr val="FF0000"/>
                </a:solidFill>
                <a:sym typeface="Wingdings" pitchFamily="2" charset="2"/>
              </a:rPr>
              <a:t>리딩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 속도는 너무 느리거나 빠르지 않게 일정한 속도로 읽혀주세요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ko-KR" altLang="en-US" sz="12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altLang="ko-KR" sz="12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28600" indent="-228600">
              <a:buFont typeface="+mj-ea"/>
              <a:buAutoNum type="circleNumDbPlain"/>
            </a:pPr>
            <a:r>
              <a:rPr lang="ko-KR" altLang="en-US" sz="1200" dirty="0" smtClean="0">
                <a:sym typeface="Wingdings" pitchFamily="2" charset="2"/>
              </a:rPr>
              <a:t>결제완료</a:t>
            </a:r>
            <a:r>
              <a:rPr lang="en-US" altLang="ko-KR" sz="1200" dirty="0" smtClean="0">
                <a:sym typeface="Wingdings" pitchFamily="2" charset="2"/>
              </a:rPr>
              <a:t>: </a:t>
            </a:r>
            <a:r>
              <a:rPr lang="ko-KR" altLang="en-US" sz="1200" dirty="0" smtClean="0">
                <a:sym typeface="Wingdings" pitchFamily="2" charset="2"/>
              </a:rPr>
              <a:t>영수증발행 </a:t>
            </a:r>
            <a:r>
              <a:rPr lang="en-US" altLang="ko-KR" sz="1200" dirty="0" smtClean="0">
                <a:sym typeface="Wingdings" pitchFamily="2" charset="2"/>
              </a:rPr>
              <a:t>(SMS </a:t>
            </a:r>
            <a:r>
              <a:rPr lang="ko-KR" altLang="en-US" sz="1200" dirty="0" smtClean="0">
                <a:sym typeface="Wingdings" pitchFamily="2" charset="2"/>
              </a:rPr>
              <a:t>또는 </a:t>
            </a:r>
            <a:r>
              <a:rPr lang="ko-KR" altLang="en-US" sz="1200" dirty="0" err="1" smtClean="0">
                <a:sym typeface="Wingdings" pitchFamily="2" charset="2"/>
              </a:rPr>
              <a:t>이메일</a:t>
            </a:r>
            <a:r>
              <a:rPr lang="en-US" altLang="ko-KR" sz="1200" dirty="0" smtClean="0">
                <a:sym typeface="Wingdings" pitchFamily="2" charset="2"/>
              </a:rPr>
              <a:t>)</a:t>
            </a:r>
            <a:r>
              <a:rPr lang="ko-KR" altLang="en-US" sz="1200" dirty="0" smtClean="0">
                <a:sym typeface="Wingdings" pitchFamily="2" charset="2"/>
              </a:rPr>
              <a:t> </a:t>
            </a:r>
            <a:endParaRPr lang="ko-KR" altLang="en-US" sz="1200" dirty="0"/>
          </a:p>
        </p:txBody>
      </p:sp>
      <p:sp>
        <p:nvSpPr>
          <p:cNvPr id="33" name="직사각형 32"/>
          <p:cNvSpPr/>
          <p:nvPr/>
        </p:nvSpPr>
        <p:spPr>
          <a:xfrm>
            <a:off x="2996952" y="6397751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2" name="그룹 61"/>
          <p:cNvGrpSpPr/>
          <p:nvPr/>
        </p:nvGrpSpPr>
        <p:grpSpPr>
          <a:xfrm>
            <a:off x="4293096" y="4839352"/>
            <a:ext cx="1800200" cy="1316823"/>
            <a:chOff x="548680" y="7164288"/>
            <a:chExt cx="2016224" cy="1604856"/>
          </a:xfrm>
        </p:grpSpPr>
        <p:sp>
          <p:nvSpPr>
            <p:cNvPr id="36" name="TextBox 35"/>
            <p:cNvSpPr txBox="1"/>
            <p:nvPr/>
          </p:nvSpPr>
          <p:spPr>
            <a:xfrm>
              <a:off x="548680" y="7164288"/>
              <a:ext cx="1224136" cy="364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/>
                <a:t>올바른 예시</a:t>
              </a:r>
              <a:endParaRPr lang="ko-KR" altLang="en-US" sz="1100" b="1" dirty="0"/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48680" y="7452320"/>
              <a:ext cx="1872208" cy="1316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5" name="직선 화살표 연결선 34"/>
            <p:cNvCxnSpPr/>
            <p:nvPr/>
          </p:nvCxnSpPr>
          <p:spPr>
            <a:xfrm>
              <a:off x="548680" y="7884368"/>
              <a:ext cx="201622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그룹 60"/>
          <p:cNvGrpSpPr/>
          <p:nvPr/>
        </p:nvGrpSpPr>
        <p:grpSpPr>
          <a:xfrm>
            <a:off x="2564904" y="6423529"/>
            <a:ext cx="3744416" cy="1676863"/>
            <a:chOff x="1988840" y="7092281"/>
            <a:chExt cx="3744416" cy="1676863"/>
          </a:xfrm>
        </p:grpSpPr>
        <p:pic>
          <p:nvPicPr>
            <p:cNvPr id="56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17032" y="7452320"/>
              <a:ext cx="1872208" cy="1316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0" name="그룹 59"/>
            <p:cNvGrpSpPr/>
            <p:nvPr/>
          </p:nvGrpSpPr>
          <p:grpSpPr>
            <a:xfrm>
              <a:off x="1988840" y="7092281"/>
              <a:ext cx="3744416" cy="1531218"/>
              <a:chOff x="2177412" y="7092281"/>
              <a:chExt cx="3195803" cy="1531218"/>
            </a:xfrm>
          </p:grpSpPr>
          <p:grpSp>
            <p:nvGrpSpPr>
              <p:cNvPr id="46" name="그룹 45"/>
              <p:cNvGrpSpPr/>
              <p:nvPr/>
            </p:nvGrpSpPr>
            <p:grpSpPr>
              <a:xfrm>
                <a:off x="2177412" y="7831411"/>
                <a:ext cx="3195803" cy="792088"/>
                <a:chOff x="2132856" y="3707904"/>
                <a:chExt cx="2698204" cy="792088"/>
              </a:xfrm>
            </p:grpSpPr>
            <p:sp>
              <p:nvSpPr>
                <p:cNvPr id="42" name="원호 41"/>
                <p:cNvSpPr/>
                <p:nvPr/>
              </p:nvSpPr>
              <p:spPr>
                <a:xfrm>
                  <a:off x="2132856" y="3707904"/>
                  <a:ext cx="2664296" cy="792088"/>
                </a:xfrm>
                <a:prstGeom prst="arc">
                  <a:avLst/>
                </a:prstGeom>
                <a:ln w="2540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4" name="직선 화살표 연결선 43"/>
                <p:cNvCxnSpPr/>
                <p:nvPr/>
              </p:nvCxnSpPr>
              <p:spPr>
                <a:xfrm>
                  <a:off x="4759052" y="4014986"/>
                  <a:ext cx="72008" cy="108012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그룹 46"/>
              <p:cNvGrpSpPr/>
              <p:nvPr/>
            </p:nvGrpSpPr>
            <p:grpSpPr>
              <a:xfrm rot="10800000" flipH="1">
                <a:off x="2204864" y="7092281"/>
                <a:ext cx="3155641" cy="720080"/>
                <a:chOff x="2132856" y="3707903"/>
                <a:chExt cx="2698203" cy="792088"/>
              </a:xfrm>
            </p:grpSpPr>
            <p:cxnSp>
              <p:nvCxnSpPr>
                <p:cNvPr id="49" name="직선 화살표 연결선 48"/>
                <p:cNvCxnSpPr/>
                <p:nvPr/>
              </p:nvCxnSpPr>
              <p:spPr>
                <a:xfrm>
                  <a:off x="4759051" y="4014984"/>
                  <a:ext cx="72008" cy="108012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원호 47"/>
                <p:cNvSpPr/>
                <p:nvPr/>
              </p:nvSpPr>
              <p:spPr>
                <a:xfrm>
                  <a:off x="2132856" y="3707903"/>
                  <a:ext cx="2664296" cy="792088"/>
                </a:xfrm>
                <a:prstGeom prst="arc">
                  <a:avLst/>
                </a:prstGeom>
                <a:ln w="2540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59" name="TextBox 58"/>
            <p:cNvSpPr txBox="1"/>
            <p:nvPr/>
          </p:nvSpPr>
          <p:spPr>
            <a:xfrm>
              <a:off x="3645024" y="7164288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/>
                <a:t>잘못된 예시</a:t>
              </a:r>
              <a:endParaRPr lang="ko-KR" altLang="en-US" sz="1100" b="1" dirty="0"/>
            </a:p>
          </p:txBody>
        </p:sp>
      </p:grpSp>
      <p:sp>
        <p:nvSpPr>
          <p:cNvPr id="63" name="타원 62"/>
          <p:cNvSpPr/>
          <p:nvPr/>
        </p:nvSpPr>
        <p:spPr>
          <a:xfrm>
            <a:off x="2060848" y="4499992"/>
            <a:ext cx="194421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5" name="직선 화살표 연결선 64"/>
          <p:cNvCxnSpPr/>
          <p:nvPr/>
        </p:nvCxnSpPr>
        <p:spPr>
          <a:xfrm>
            <a:off x="4005064" y="5148064"/>
            <a:ext cx="28803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68"/>
          <p:cNvSpPr/>
          <p:nvPr/>
        </p:nvSpPr>
        <p:spPr>
          <a:xfrm>
            <a:off x="4077072" y="4716016"/>
            <a:ext cx="2448272" cy="3456384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818" y="212660"/>
            <a:ext cx="1390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5F5E-559A-43A7-BD62-0B15E57BAC2B}" type="slidenum">
              <a:rPr lang="ko-KR" altLang="en-US" smtClean="0"/>
              <a:pPr/>
              <a:t>3</a:t>
            </a:fld>
            <a:endParaRPr lang="ko-KR" altLang="en-US"/>
          </a:p>
        </p:txBody>
      </p:sp>
      <p:cxnSp>
        <p:nvCxnSpPr>
          <p:cNvPr id="22" name="직선 연결선 21"/>
          <p:cNvCxnSpPr/>
          <p:nvPr/>
        </p:nvCxnSpPr>
        <p:spPr>
          <a:xfrm>
            <a:off x="0" y="611560"/>
            <a:ext cx="6858000" cy="0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8640" y="1431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페이앳</a:t>
            </a:r>
            <a:r>
              <a:rPr lang="ko-KR" altLang="en-US" dirty="0" smtClean="0"/>
              <a:t> 이용 매뉴얼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780928" y="1115616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ko-KR" altLang="en-US" sz="1200" dirty="0" smtClean="0"/>
              <a:t>현금결제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현금거래내역 저장 및 현금영수증 발행</a:t>
            </a:r>
            <a:endParaRPr lang="en-US" altLang="ko-KR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852936" y="3491880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ko-KR" altLang="en-US" sz="1200" dirty="0" smtClean="0"/>
              <a:t>메뉴열기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- </a:t>
            </a:r>
            <a:r>
              <a:rPr lang="ko-KR" altLang="en-US" sz="1200" dirty="0" smtClean="0"/>
              <a:t>공지사항 확인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- </a:t>
            </a:r>
            <a:r>
              <a:rPr lang="ko-KR" altLang="en-US" sz="1200" dirty="0" smtClean="0"/>
              <a:t>그룹채팅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가맹점에 등록된 직원들간 채팅기능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- </a:t>
            </a:r>
            <a:r>
              <a:rPr lang="ko-KR" altLang="en-US" sz="1200" dirty="0" err="1" smtClean="0"/>
              <a:t>앱설정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프린터설정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프로그램정보</a:t>
            </a:r>
            <a:r>
              <a:rPr lang="en-US" altLang="ko-KR" sz="1200" dirty="0" smtClean="0"/>
              <a:t>/</a:t>
            </a:r>
            <a:r>
              <a:rPr lang="ko-KR" altLang="en-US" sz="1200" dirty="0" err="1" smtClean="0"/>
              <a:t>채팅알림설정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- </a:t>
            </a:r>
            <a:r>
              <a:rPr lang="ko-KR" altLang="en-US" sz="1200" dirty="0" smtClean="0"/>
              <a:t>도움말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시작하기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페이앳</a:t>
            </a:r>
            <a:r>
              <a:rPr lang="ko-KR" altLang="en-US" sz="1200" dirty="0" smtClean="0"/>
              <a:t> 리더 사용법</a:t>
            </a:r>
            <a:r>
              <a:rPr lang="en-US" altLang="ko-KR" sz="1200" dirty="0" smtClean="0"/>
              <a:t>)</a:t>
            </a:r>
            <a:br>
              <a:rPr lang="en-US" altLang="ko-KR" sz="1200" dirty="0" smtClean="0"/>
            </a:br>
            <a:r>
              <a:rPr lang="en-US" altLang="ko-KR" sz="1200" dirty="0" smtClean="0"/>
              <a:t>             </a:t>
            </a:r>
            <a:r>
              <a:rPr lang="ko-KR" altLang="en-US" sz="1200" dirty="0" smtClean="0"/>
              <a:t>기타 </a:t>
            </a:r>
            <a:r>
              <a:rPr lang="ko-KR" altLang="en-US" sz="1200" dirty="0" err="1" smtClean="0"/>
              <a:t>메뉴별</a:t>
            </a:r>
            <a:r>
              <a:rPr lang="ko-KR" altLang="en-US" sz="1200" dirty="0" smtClean="0"/>
              <a:t> 이용안내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고객센터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- </a:t>
            </a:r>
            <a:r>
              <a:rPr lang="ko-KR" altLang="en-US" sz="1200" dirty="0" smtClean="0"/>
              <a:t>로그아웃</a:t>
            </a:r>
            <a:endParaRPr lang="en-US" altLang="ko-K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1115616"/>
            <a:ext cx="2088232" cy="394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직사각형 37"/>
          <p:cNvSpPr/>
          <p:nvPr/>
        </p:nvSpPr>
        <p:spPr>
          <a:xfrm>
            <a:off x="2790453" y="1403648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ko-KR" altLang="en-US" sz="1200" dirty="0" smtClean="0"/>
              <a:t>조회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취소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거래내역 조회 및 취소 기능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카드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현금영수증 거래내역 조회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거래내역 취소 기능</a:t>
            </a:r>
            <a:endParaRPr lang="en-US" altLang="ko-KR" sz="1200" dirty="0" smtClean="0"/>
          </a:p>
        </p:txBody>
      </p:sp>
      <p:sp>
        <p:nvSpPr>
          <p:cNvPr id="39" name="직사각형 38"/>
          <p:cNvSpPr/>
          <p:nvPr/>
        </p:nvSpPr>
        <p:spPr>
          <a:xfrm>
            <a:off x="2852936" y="2051720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ko-KR" altLang="en-US" sz="1200" dirty="0" smtClean="0"/>
              <a:t>상점관리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직원관리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등록된 직원 조회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추가 등록</a:t>
            </a:r>
            <a:r>
              <a:rPr lang="en-US" altLang="ko-KR" sz="1200" dirty="0" smtClean="0"/>
              <a:t>,</a:t>
            </a:r>
            <a:br>
              <a:rPr lang="en-US" altLang="ko-KR" sz="1200" dirty="0" smtClean="0"/>
            </a:br>
            <a:r>
              <a:rPr lang="en-US" altLang="ko-KR" sz="1200" dirty="0" smtClean="0"/>
              <a:t>               </a:t>
            </a:r>
            <a:r>
              <a:rPr lang="ko-KR" altLang="en-US" sz="1200" dirty="0" smtClean="0"/>
              <a:t>직원 상태설정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로그인한 장치정보</a:t>
            </a:r>
            <a:r>
              <a:rPr lang="en-US" altLang="ko-KR" sz="1200" dirty="0" smtClean="0"/>
              <a:t>,</a:t>
            </a:r>
            <a:br>
              <a:rPr lang="en-US" altLang="ko-KR" sz="1200" dirty="0" smtClean="0"/>
            </a:br>
            <a:r>
              <a:rPr lang="en-US" altLang="ko-KR" sz="1200" dirty="0" smtClean="0"/>
              <a:t>               </a:t>
            </a:r>
            <a:r>
              <a:rPr lang="ko-KR" altLang="en-US" sz="1200" dirty="0" err="1" smtClean="0"/>
              <a:t>직원별</a:t>
            </a:r>
            <a:r>
              <a:rPr lang="ko-KR" altLang="en-US" sz="1200" dirty="0" smtClean="0"/>
              <a:t> 매출조회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상품관리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상품등록 및 편집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매출관리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결제수단별</a:t>
            </a:r>
            <a:r>
              <a:rPr lang="en-US" altLang="ko-KR" sz="1200" dirty="0" smtClean="0"/>
              <a:t>/</a:t>
            </a:r>
            <a:r>
              <a:rPr lang="ko-KR" altLang="en-US" sz="1200" dirty="0" err="1" smtClean="0"/>
              <a:t>직원별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매출조회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- </a:t>
            </a:r>
            <a:r>
              <a:rPr lang="ko-KR" altLang="en-US" sz="1200" dirty="0" smtClean="0"/>
              <a:t>사용자정보확인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등록된 가맹점 정보 확인</a:t>
            </a:r>
            <a:endParaRPr lang="en-US" altLang="ko-KR" sz="1200" dirty="0" smtClean="0"/>
          </a:p>
        </p:txBody>
      </p:sp>
      <p:sp>
        <p:nvSpPr>
          <p:cNvPr id="40" name="직사각형 39"/>
          <p:cNvSpPr/>
          <p:nvPr/>
        </p:nvSpPr>
        <p:spPr>
          <a:xfrm>
            <a:off x="1484784" y="2724175"/>
            <a:ext cx="230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④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614016" y="3430905"/>
            <a:ext cx="275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⑤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484784" y="3429397"/>
            <a:ext cx="275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⑥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620688" y="4047078"/>
            <a:ext cx="275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</a:rPr>
              <a:t>⑦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2656" y="5508104"/>
            <a:ext cx="2016224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/>
              <a:t>웹 매니저 매뉴얼</a:t>
            </a:r>
            <a:endParaRPr lang="ko-KR" altLang="en-US" sz="1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32656" y="5959897"/>
            <a:ext cx="6192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▩ </a:t>
            </a:r>
            <a:r>
              <a:rPr lang="ko-KR" altLang="en-US" sz="1200" dirty="0" err="1" smtClean="0"/>
              <a:t>페이앳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웹매니저</a:t>
            </a:r>
            <a:r>
              <a:rPr lang="ko-KR" altLang="en-US" sz="1200" dirty="0" smtClean="0"/>
              <a:t> 로그인 경로</a:t>
            </a:r>
            <a:r>
              <a:rPr lang="en-US" altLang="ko-KR" sz="1200" dirty="0" smtClean="0"/>
              <a:t>: https://www.payat.co.kr/</a:t>
            </a:r>
            <a:endParaRPr lang="ko-KR" altLang="en-US" sz="1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103" y="6228184"/>
            <a:ext cx="5216153" cy="252028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1" name="직사각형 50"/>
          <p:cNvSpPr/>
          <p:nvPr/>
        </p:nvSpPr>
        <p:spPr>
          <a:xfrm>
            <a:off x="3356992" y="6228184"/>
            <a:ext cx="1800200" cy="25006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2767872" y="6228184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단계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700808" y="6804248"/>
            <a:ext cx="460851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44824" y="7092280"/>
            <a:ext cx="4370412" cy="458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2780928" y="687625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단계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7" name="아래쪽 화살표 56"/>
          <p:cNvSpPr/>
          <p:nvPr/>
        </p:nvSpPr>
        <p:spPr>
          <a:xfrm>
            <a:off x="3861048" y="6516216"/>
            <a:ext cx="432048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사각형 59"/>
          <p:cNvSpPr/>
          <p:nvPr/>
        </p:nvSpPr>
        <p:spPr>
          <a:xfrm>
            <a:off x="4509120" y="7164288"/>
            <a:ext cx="864096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818" y="212660"/>
            <a:ext cx="1390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>
          <a:xfrm>
            <a:off x="5141168" y="8621671"/>
            <a:ext cx="1600200" cy="486833"/>
          </a:xfrm>
        </p:spPr>
        <p:txBody>
          <a:bodyPr/>
          <a:lstStyle/>
          <a:p>
            <a:fld id="{11685F5E-559A-43A7-BD62-0B15E57BAC2B}" type="slidenum">
              <a:rPr lang="ko-KR" altLang="en-US" smtClean="0"/>
              <a:pPr/>
              <a:t>4</a:t>
            </a:fld>
            <a:endParaRPr lang="ko-KR" altLang="en-US"/>
          </a:p>
        </p:txBody>
      </p:sp>
      <p:cxnSp>
        <p:nvCxnSpPr>
          <p:cNvPr id="22" name="직선 연결선 21"/>
          <p:cNvCxnSpPr/>
          <p:nvPr/>
        </p:nvCxnSpPr>
        <p:spPr>
          <a:xfrm>
            <a:off x="0" y="611560"/>
            <a:ext cx="6858000" cy="0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8640" y="1431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페이앳</a:t>
            </a:r>
            <a:r>
              <a:rPr lang="ko-KR" altLang="en-US" dirty="0" smtClean="0"/>
              <a:t> 이용 매뉴얼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86916" y="6068685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ko-KR" altLang="en-US" sz="1200" b="1" dirty="0" smtClean="0"/>
              <a:t>통계분석</a:t>
            </a:r>
            <a:endParaRPr lang="en-US" altLang="ko-KR" sz="1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46956" y="6428725"/>
            <a:ext cx="5760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일별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월별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기간선택별</a:t>
            </a:r>
            <a:r>
              <a:rPr lang="ko-KR" altLang="en-US" sz="1100" dirty="0" smtClean="0"/>
              <a:t> 매출내역 제공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상품별</a:t>
            </a:r>
            <a:r>
              <a:rPr lang="en-US" altLang="ko-KR" sz="1100" dirty="0" smtClean="0"/>
              <a:t>/</a:t>
            </a:r>
            <a:r>
              <a:rPr lang="ko-KR" altLang="en-US" sz="1100" dirty="0" err="1" smtClean="0"/>
              <a:t>직원별</a:t>
            </a:r>
            <a:r>
              <a:rPr lang="ko-KR" altLang="en-US" sz="1100" dirty="0" smtClean="0"/>
              <a:t> 매출내역 제공</a:t>
            </a:r>
            <a:endParaRPr lang="ko-KR" alt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486916" y="7032665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ko-KR" altLang="en-US" sz="1200" b="1" dirty="0" err="1" smtClean="0"/>
              <a:t>페이앳신청하기</a:t>
            </a:r>
            <a:endParaRPr lang="en-US" altLang="ko-KR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46956" y="7392705"/>
            <a:ext cx="57606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100" dirty="0" err="1" smtClean="0"/>
              <a:t>페이앳</a:t>
            </a:r>
            <a:r>
              <a:rPr lang="ko-KR" altLang="en-US" sz="1100" dirty="0" smtClean="0"/>
              <a:t> 신청하기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리더 신청 페이지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신규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추가 리더 </a:t>
            </a:r>
            <a:r>
              <a:rPr lang="ko-KR" altLang="en-US" sz="1100" dirty="0" err="1" smtClean="0"/>
              <a:t>주문시</a:t>
            </a:r>
            <a:r>
              <a:rPr lang="ko-KR" altLang="en-US" sz="1100" dirty="0" smtClean="0"/>
              <a:t> 필요</a:t>
            </a:r>
            <a:r>
              <a:rPr lang="en-US" altLang="ko-KR" sz="1100" dirty="0" smtClean="0"/>
              <a:t>)</a:t>
            </a:r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주문내역 조회하기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주문한 리더 현황 조회 가능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배송현황 조회 가능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dirty="0" smtClean="0"/>
              <a:t> </a:t>
            </a:r>
            <a:r>
              <a:rPr lang="en-US" altLang="ko-KR" sz="1100" dirty="0" smtClean="0">
                <a:sym typeface="Wingdings" pitchFamily="2" charset="2"/>
              </a:rPr>
              <a:t> </a:t>
            </a:r>
            <a:r>
              <a:rPr lang="ko-KR" altLang="en-US" sz="1100" dirty="0" err="1" smtClean="0">
                <a:sym typeface="Wingdings" pitchFamily="2" charset="2"/>
              </a:rPr>
              <a:t>주문시</a:t>
            </a:r>
            <a:r>
              <a:rPr lang="ko-KR" altLang="en-US" sz="1100" dirty="0" smtClean="0">
                <a:sym typeface="Wingdings" pitchFamily="2" charset="2"/>
              </a:rPr>
              <a:t> 리더는 등기로 발송되며</a:t>
            </a:r>
            <a:r>
              <a:rPr lang="en-US" altLang="ko-KR" sz="1100" dirty="0" smtClean="0">
                <a:sym typeface="Wingdings" pitchFamily="2" charset="2"/>
              </a:rPr>
              <a:t>, </a:t>
            </a:r>
            <a:r>
              <a:rPr lang="ko-KR" altLang="en-US" sz="1100" dirty="0" smtClean="0">
                <a:sym typeface="Wingdings" pitchFamily="2" charset="2"/>
              </a:rPr>
              <a:t>주문 후 </a:t>
            </a:r>
            <a:r>
              <a:rPr lang="en-US" altLang="ko-KR" sz="1100" dirty="0" smtClean="0">
                <a:sym typeface="Wingdings" pitchFamily="2" charset="2"/>
              </a:rPr>
              <a:t>2~3</a:t>
            </a:r>
            <a:r>
              <a:rPr lang="ko-KR" altLang="en-US" sz="1100" dirty="0" smtClean="0">
                <a:sym typeface="Wingdings" pitchFamily="2" charset="2"/>
              </a:rPr>
              <a:t>일 후 수령 가능</a:t>
            </a:r>
            <a:endParaRPr lang="ko-KR" alt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486916" y="8041938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ko-KR" altLang="en-US" sz="1200" b="1" dirty="0" smtClean="0"/>
              <a:t>고객센터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공지사항</a:t>
            </a:r>
            <a:r>
              <a:rPr lang="en-US" altLang="ko-KR" sz="1200" dirty="0" smtClean="0"/>
              <a:t>/</a:t>
            </a:r>
            <a:r>
              <a:rPr lang="ko-KR" altLang="en-US" sz="1200" dirty="0" err="1" smtClean="0"/>
              <a:t>자주묻는질문</a:t>
            </a:r>
            <a:r>
              <a:rPr lang="en-US" altLang="ko-KR" sz="1200" dirty="0" smtClean="0"/>
              <a:t>/1:1</a:t>
            </a:r>
            <a:r>
              <a:rPr lang="ko-KR" altLang="en-US" sz="1200" dirty="0" smtClean="0"/>
              <a:t>상담내역 조회 기능</a:t>
            </a:r>
            <a:endParaRPr lang="en-US" altLang="ko-KR" sz="12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86916" y="1892221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200" b="1" dirty="0" smtClean="0"/>
              <a:t>거래내역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카드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현금 거래내역 제공</a:t>
            </a:r>
            <a:endParaRPr lang="en-US" altLang="ko-KR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46956" y="2252261"/>
            <a:ext cx="57606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결제일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취소일별 거래내역 조회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기간선택으로 조회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현금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카드 거래수단별 조회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err="1" smtClean="0"/>
              <a:t>검색어</a:t>
            </a:r>
            <a:r>
              <a:rPr lang="ko-KR" altLang="en-US" sz="1100" dirty="0" smtClean="0"/>
              <a:t> 입력통한 </a:t>
            </a:r>
            <a:r>
              <a:rPr lang="ko-KR" altLang="en-US" sz="1100" dirty="0" err="1" smtClean="0"/>
              <a:t>조건별</a:t>
            </a:r>
            <a:r>
              <a:rPr lang="ko-KR" altLang="en-US" sz="1100" dirty="0" smtClean="0"/>
              <a:t> 조회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예</a:t>
            </a:r>
            <a:r>
              <a:rPr lang="en-US" altLang="ko-KR" sz="1100" dirty="0" smtClean="0"/>
              <a:t>: </a:t>
            </a:r>
            <a:r>
              <a:rPr lang="ko-KR" altLang="en-US" sz="1100" dirty="0" err="1" smtClean="0"/>
              <a:t>신한카드</a:t>
            </a:r>
            <a:r>
              <a:rPr lang="en-US" altLang="ko-KR" sz="1100" dirty="0" smtClean="0"/>
              <a:t>, 1,000</a:t>
            </a:r>
            <a:r>
              <a:rPr lang="ko-KR" altLang="en-US" sz="1100" dirty="0" smtClean="0"/>
              <a:t>원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취소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승인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승인번호 입력 등</a:t>
            </a:r>
            <a:r>
              <a:rPr lang="en-US" altLang="ko-KR" sz="1100" dirty="0" smtClean="0"/>
              <a:t>)</a:t>
            </a:r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영수</a:t>
            </a:r>
            <a:r>
              <a:rPr lang="ko-KR" altLang="en-US" sz="1100" dirty="0"/>
              <a:t>증</a:t>
            </a:r>
            <a:r>
              <a:rPr lang="ko-KR" altLang="en-US" sz="1100" dirty="0" smtClean="0"/>
              <a:t> 제공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결제내역 클릭 시 카드전표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현금영수증 등 제공 </a:t>
            </a:r>
            <a:endParaRPr lang="en-US" altLang="ko-KR" sz="1100" dirty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엑셀다운로드 제공</a:t>
            </a:r>
            <a:endParaRPr lang="ko-KR" alt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86916" y="3332381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ko-KR" altLang="en-US" sz="1200" b="1" dirty="0" smtClean="0"/>
              <a:t>정산내역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카드결제 금액에 대한 정산 내역 제공</a:t>
            </a:r>
            <a:endParaRPr lang="en-US" altLang="ko-KR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46956" y="3692421"/>
            <a:ext cx="57606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통합정산 제공</a:t>
            </a:r>
            <a:r>
              <a:rPr lang="en-US" altLang="ko-KR" sz="1100" dirty="0" smtClean="0"/>
              <a:t>: </a:t>
            </a:r>
            <a:r>
              <a:rPr lang="ko-KR" altLang="en-US" sz="1100" dirty="0" err="1" smtClean="0"/>
              <a:t>정산일자별</a:t>
            </a:r>
            <a:r>
              <a:rPr lang="ko-KR" altLang="en-US" sz="1100" dirty="0" smtClean="0"/>
              <a:t> 정산금액 제공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부가세신고</a:t>
            </a:r>
            <a:r>
              <a:rPr lang="en-US" altLang="ko-KR" sz="1100" dirty="0" smtClean="0"/>
              <a:t>:  </a:t>
            </a:r>
            <a:r>
              <a:rPr lang="ko-KR" altLang="en-US" sz="1100" dirty="0" smtClean="0"/>
              <a:t>매월 </a:t>
            </a:r>
            <a:r>
              <a:rPr lang="en-US" altLang="ko-KR" sz="1100" dirty="0" smtClean="0"/>
              <a:t>5~10</a:t>
            </a:r>
            <a:r>
              <a:rPr lang="ko-KR" altLang="en-US" sz="1100" dirty="0" smtClean="0"/>
              <a:t>일경 전월 매출내역 제공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err="1" smtClean="0"/>
              <a:t>엑세다운로드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제공</a:t>
            </a:r>
            <a:endParaRPr lang="ko-KR" alt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486916" y="4484509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ko-KR" altLang="en-US" sz="1200" b="1" dirty="0" smtClean="0"/>
              <a:t>상점관리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상품 및 직원관리 제공</a:t>
            </a:r>
            <a:endParaRPr lang="en-US" altLang="ko-KR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846956" y="4844549"/>
            <a:ext cx="57606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상품관리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가맹점에서 판매하는 상품을 등록하면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앱에서</a:t>
            </a:r>
            <a:r>
              <a:rPr lang="ko-KR" altLang="en-US" sz="1100" dirty="0" smtClean="0"/>
              <a:t> 편하게 결제가 가능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en-US" altLang="ko-KR" sz="1100" dirty="0" smtClean="0"/>
              <a:t>             </a:t>
            </a:r>
            <a:r>
              <a:rPr lang="ko-KR" altLang="en-US" sz="1100" dirty="0" smtClean="0"/>
              <a:t>이미지 및 가격 수정 가능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직원관리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직원등록 및 권한부여 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활성화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취소권한 유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무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dirty="0" smtClean="0"/>
              <a:t>             </a:t>
            </a:r>
            <a:r>
              <a:rPr lang="ko-KR" altLang="en-US" sz="1100" dirty="0" smtClean="0"/>
              <a:t>직원 클릭 시 정보 수정이 가능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en-US" altLang="ko-KR" sz="1100" dirty="0" smtClean="0"/>
              <a:t>           * </a:t>
            </a:r>
            <a:r>
              <a:rPr lang="ko-KR" altLang="en-US" sz="1100" dirty="0" smtClean="0"/>
              <a:t>장치정보 </a:t>
            </a:r>
            <a:r>
              <a:rPr lang="en-US" altLang="ko-KR" sz="1100" dirty="0" smtClean="0"/>
              <a:t>– </a:t>
            </a:r>
            <a:r>
              <a:rPr lang="ko-KR" altLang="en-US" sz="1100" dirty="0" smtClean="0"/>
              <a:t>해당 직원아이디로 로그인 된 휴대폰 단말기 목록</a:t>
            </a:r>
            <a:endParaRPr lang="en-US" altLang="ko-KR" sz="1100" dirty="0" smtClean="0"/>
          </a:p>
          <a:p>
            <a:pPr marL="228600" indent="-228600">
              <a:buFont typeface="+mj-ea"/>
              <a:buAutoNum type="circleNumDbPlain"/>
            </a:pPr>
            <a:r>
              <a:rPr lang="ko-KR" altLang="en-US" sz="1100" dirty="0" smtClean="0"/>
              <a:t>상품 및 직원이 등록되어 있으면 상품</a:t>
            </a:r>
            <a:r>
              <a:rPr lang="en-US" altLang="ko-KR" sz="1100" dirty="0" smtClean="0"/>
              <a:t>/</a:t>
            </a:r>
            <a:r>
              <a:rPr lang="ko-KR" altLang="en-US" sz="1100" dirty="0" err="1" smtClean="0"/>
              <a:t>직원별</a:t>
            </a:r>
            <a:r>
              <a:rPr lang="ko-KR" altLang="en-US" sz="1100" dirty="0" smtClean="0"/>
              <a:t> 매출 분석이 가능</a:t>
            </a:r>
            <a:endParaRPr lang="ko-KR" altLang="en-US" sz="11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241" y="744943"/>
            <a:ext cx="6048672" cy="102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306</Words>
  <Application>Microsoft Office PowerPoint</Application>
  <PresentationFormat>화면 슬라이드 쇼(4:3)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관리자</dc:creator>
  <cp:lastModifiedBy>User</cp:lastModifiedBy>
  <cp:revision>63</cp:revision>
  <dcterms:created xsi:type="dcterms:W3CDTF">2012-11-18T07:40:49Z</dcterms:created>
  <dcterms:modified xsi:type="dcterms:W3CDTF">2013-06-26T01:57:55Z</dcterms:modified>
</cp:coreProperties>
</file>